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1" r:id="rId2"/>
    <p:sldId id="2562" r:id="rId3"/>
    <p:sldId id="2566" r:id="rId4"/>
    <p:sldId id="2564" r:id="rId5"/>
    <p:sldId id="2565" r:id="rId6"/>
    <p:sldId id="2568" r:id="rId7"/>
    <p:sldId id="2570" r:id="rId8"/>
    <p:sldId id="2572" r:id="rId9"/>
    <p:sldId id="2573" r:id="rId10"/>
    <p:sldId id="257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st Anchorage High School Booster Club Budget Overview: 2024-25 Report and 2025-26 Planning" id="{89EA8CA2-E14C-491D-A268-CE7536EC718C}">
          <p14:sldIdLst>
            <p14:sldId id="2561"/>
            <p14:sldId id="2562"/>
          </p14:sldIdLst>
        </p14:section>
        <p14:section name="The 2024-25 Booster Club Budget Report" id="{9B856F91-30E3-49D0-8D77-0AD5036B6C81}">
          <p14:sldIdLst>
            <p14:sldId id="2566"/>
            <p14:sldId id="2564"/>
            <p14:sldId id="2565"/>
          </p14:sldIdLst>
        </p14:section>
        <p14:section name="The 2025-26 Booster Club Budget Planning" id="{985E700D-3260-4226-9C8D-1FE8E0279940}">
          <p14:sldIdLst>
            <p14:sldId id="2568"/>
            <p14:sldId id="2570"/>
            <p14:sldId id="2572"/>
            <p14:sldId id="2573"/>
          </p14:sldIdLst>
        </p14:section>
        <p14:section name="Conclusion" id="{DDA31239-4D9E-485B-9512-B0371FBB8B8D}">
          <p14:sldIdLst>
            <p14:sldId id="257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4660"/>
  </p:normalViewPr>
  <p:slideViewPr>
    <p:cSldViewPr snapToGrid="0">
      <p:cViewPr>
        <p:scale>
          <a:sx n="50" d="100"/>
          <a:sy n="50" d="100"/>
        </p:scale>
        <p:origin x="1428" y="82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BA0F0-BA28-463F-A029-C05C853B9727}"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51503-E432-43B8-9F2C-62D2AB6B9FDB}" type="slidenum">
              <a:rPr lang="en-US" smtClean="0"/>
              <a:t>‹#›</a:t>
            </a:fld>
            <a:endParaRPr lang="en-US"/>
          </a:p>
        </p:txBody>
      </p:sp>
    </p:spTree>
    <p:extLst>
      <p:ext uri="{BB962C8B-B14F-4D97-AF65-F5344CB8AC3E}">
        <p14:creationId xmlns:p14="http://schemas.microsoft.com/office/powerpoint/2010/main" val="115433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provides a detailed review of the West Anchorage High School Booster Club's financial performance for the 2024-25 fiscal year and outlines the budget planning for the upcoming 2025-26 year. We will examine income, expenditures, and strategies to ensure financial sustainability.
</a:t>
            </a:r>
          </a:p>
        </p:txBody>
      </p:sp>
      <p:sp>
        <p:nvSpPr>
          <p:cNvPr id="4" name="Slide Number Placeholder 3"/>
          <p:cNvSpPr>
            <a:spLocks noGrp="1"/>
          </p:cNvSpPr>
          <p:nvPr>
            <p:ph type="sldNum" sz="quarter" idx="5"/>
          </p:nvPr>
        </p:nvSpPr>
        <p:spPr/>
        <p:txBody>
          <a:bodyPr/>
          <a:lstStyle/>
          <a:p>
            <a:fld id="{845ED35F-8F1A-48AD-848E-774A25766321}" type="slidenum">
              <a:rPr lang="en-US" smtClean="0"/>
              <a:t>1</a:t>
            </a:fld>
            <a:endParaRPr lang="en-US"/>
          </a:p>
        </p:txBody>
      </p:sp>
    </p:spTree>
    <p:extLst>
      <p:ext uri="{BB962C8B-B14F-4D97-AF65-F5344CB8AC3E}">
        <p14:creationId xmlns:p14="http://schemas.microsoft.com/office/powerpoint/2010/main" val="4171102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8F69C-F990-C337-9E56-468E49426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1E91D4-180F-BF98-0541-0210ABBD8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2982C1-B03F-5E0B-AA88-B24B16F76203}"/>
              </a:ext>
            </a:extLst>
          </p:cNvPr>
          <p:cNvSpPr>
            <a:spLocks noGrp="1"/>
          </p:cNvSpPr>
          <p:nvPr>
            <p:ph type="body" idx="1"/>
          </p:nvPr>
        </p:nvSpPr>
        <p:spPr/>
        <p:txBody>
          <a:bodyPr/>
          <a:lstStyle/>
          <a:p>
            <a:r>
              <a:rPr lang="en-US" dirty="0"/>
              <a:t>AI-generated content may be incorrect.
---
This presentation provides a detailed review of the West Anchorage High School Booster Club's financial performance for the 2024-25 fiscal year and outlines the budget planning for the upcoming 2025-26 year. We will examine income, expenditures, and strategies to ensure financial sustainability.
</a:t>
            </a:r>
          </a:p>
        </p:txBody>
      </p:sp>
      <p:sp>
        <p:nvSpPr>
          <p:cNvPr id="4" name="Slide Number Placeholder 3">
            <a:extLst>
              <a:ext uri="{FF2B5EF4-FFF2-40B4-BE49-F238E27FC236}">
                <a16:creationId xmlns:a16="http://schemas.microsoft.com/office/drawing/2014/main" id="{119E69F7-AF63-BE6C-0087-C0F539014177}"/>
              </a:ext>
            </a:extLst>
          </p:cNvPr>
          <p:cNvSpPr>
            <a:spLocks noGrp="1"/>
          </p:cNvSpPr>
          <p:nvPr>
            <p:ph type="sldNum" sz="quarter" idx="5"/>
          </p:nvPr>
        </p:nvSpPr>
        <p:spPr/>
        <p:txBody>
          <a:bodyPr/>
          <a:lstStyle/>
          <a:p>
            <a:fld id="{845ED35F-8F1A-48AD-848E-774A25766321}" type="slidenum">
              <a:rPr lang="en-US" smtClean="0"/>
              <a:t>10</a:t>
            </a:fld>
            <a:endParaRPr lang="en-US"/>
          </a:p>
        </p:txBody>
      </p:sp>
    </p:spTree>
    <p:extLst>
      <p:ext uri="{BB962C8B-B14F-4D97-AF65-F5344CB8AC3E}">
        <p14:creationId xmlns:p14="http://schemas.microsoft.com/office/powerpoint/2010/main" val="3186084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We will first review the Booster Club's 2024-25 budget report, including income sources, expenditures, and financial trends. Then, we will discuss the 2025-26 budget planning with projected income, proposed spending, new initiatives, and strategies for growth.
Image source: Microsoft 365 content library
</a:t>
            </a:r>
          </a:p>
        </p:txBody>
      </p:sp>
      <p:sp>
        <p:nvSpPr>
          <p:cNvPr id="4" name="Slide Number Placeholder 3"/>
          <p:cNvSpPr>
            <a:spLocks noGrp="1"/>
          </p:cNvSpPr>
          <p:nvPr>
            <p:ph type="sldNum" sz="quarter" idx="5"/>
          </p:nvPr>
        </p:nvSpPr>
        <p:spPr/>
        <p:txBody>
          <a:bodyPr/>
          <a:lstStyle/>
          <a:p>
            <a:fld id="{845ED35F-8F1A-48AD-848E-774A25766321}" type="slidenum">
              <a:rPr lang="en-US" smtClean="0"/>
              <a:t>2</a:t>
            </a:fld>
            <a:endParaRPr lang="en-US"/>
          </a:p>
        </p:txBody>
      </p:sp>
    </p:spTree>
    <p:extLst>
      <p:ext uri="{BB962C8B-B14F-4D97-AF65-F5344CB8AC3E}">
        <p14:creationId xmlns:p14="http://schemas.microsoft.com/office/powerpoint/2010/main" val="196675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An analysis of the financial data reveals notable trends such as changes in fundraising success and expenditure patterns. This insight helps identify strengths and areas for improvement moving forward.
Image source: Microsoft 365 content library
</a:t>
            </a:r>
          </a:p>
        </p:txBody>
      </p:sp>
      <p:sp>
        <p:nvSpPr>
          <p:cNvPr id="4" name="Slide Number Placeholder 3"/>
          <p:cNvSpPr>
            <a:spLocks noGrp="1"/>
          </p:cNvSpPr>
          <p:nvPr>
            <p:ph type="sldNum" sz="quarter" idx="5"/>
          </p:nvPr>
        </p:nvSpPr>
        <p:spPr/>
        <p:txBody>
          <a:bodyPr/>
          <a:lstStyle/>
          <a:p>
            <a:fld id="{845ED35F-8F1A-48AD-848E-774A25766321}" type="slidenum">
              <a:rPr lang="en-US" smtClean="0"/>
              <a:t>3</a:t>
            </a:fld>
            <a:endParaRPr lang="en-US"/>
          </a:p>
        </p:txBody>
      </p:sp>
    </p:spTree>
    <p:extLst>
      <p:ext uri="{BB962C8B-B14F-4D97-AF65-F5344CB8AC3E}">
        <p14:creationId xmlns:p14="http://schemas.microsoft.com/office/powerpoint/2010/main" val="1723541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Booster Club's income for 2024-25 was generated through multiple fundraising activities including events, donations, and sponsorships. This slide highlights the key income streams and the effectiveness of fundraising efforts.
Image source: Microsoft 365 content library
</a:t>
            </a:r>
          </a:p>
        </p:txBody>
      </p:sp>
      <p:sp>
        <p:nvSpPr>
          <p:cNvPr id="4" name="Slide Number Placeholder 3"/>
          <p:cNvSpPr>
            <a:spLocks noGrp="1"/>
          </p:cNvSpPr>
          <p:nvPr>
            <p:ph type="sldNum" sz="quarter" idx="5"/>
          </p:nvPr>
        </p:nvSpPr>
        <p:spPr/>
        <p:txBody>
          <a:bodyPr/>
          <a:lstStyle/>
          <a:p>
            <a:fld id="{845ED35F-8F1A-48AD-848E-774A25766321}" type="slidenum">
              <a:rPr lang="en-US" smtClean="0"/>
              <a:t>4</a:t>
            </a:fld>
            <a:endParaRPr lang="en-US"/>
          </a:p>
        </p:txBody>
      </p:sp>
    </p:spTree>
    <p:extLst>
      <p:ext uri="{BB962C8B-B14F-4D97-AF65-F5344CB8AC3E}">
        <p14:creationId xmlns:p14="http://schemas.microsoft.com/office/powerpoint/2010/main" val="3296337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Expenditures during 2024-25 were allocated to support various school programs and events. This slide provides a detailed look at how funds were distributed across different categories and initiatives.
Image source: Microsoft 365 content library
</a:t>
            </a:r>
          </a:p>
        </p:txBody>
      </p:sp>
      <p:sp>
        <p:nvSpPr>
          <p:cNvPr id="4" name="Slide Number Placeholder 3"/>
          <p:cNvSpPr>
            <a:spLocks noGrp="1"/>
          </p:cNvSpPr>
          <p:nvPr>
            <p:ph type="sldNum" sz="quarter" idx="5"/>
          </p:nvPr>
        </p:nvSpPr>
        <p:spPr/>
        <p:txBody>
          <a:bodyPr/>
          <a:lstStyle/>
          <a:p>
            <a:fld id="{845ED35F-8F1A-48AD-848E-774A25766321}" type="slidenum">
              <a:rPr lang="en-US" smtClean="0"/>
              <a:t>5</a:t>
            </a:fld>
            <a:endParaRPr lang="en-US"/>
          </a:p>
        </p:txBody>
      </p:sp>
    </p:spTree>
    <p:extLst>
      <p:ext uri="{BB962C8B-B14F-4D97-AF65-F5344CB8AC3E}">
        <p14:creationId xmlns:p14="http://schemas.microsoft.com/office/powerpoint/2010/main" val="3998419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For the 2025-26 fiscal year, the Booster Club has set fundraising goals based on prior performance and new opportunities. This slide outlines expected income sources and targets for successful fundraising campaigns.
Image source: Microsoft 365 content library
</a:t>
            </a:r>
          </a:p>
        </p:txBody>
      </p:sp>
      <p:sp>
        <p:nvSpPr>
          <p:cNvPr id="4" name="Slide Number Placeholder 3"/>
          <p:cNvSpPr>
            <a:spLocks noGrp="1"/>
          </p:cNvSpPr>
          <p:nvPr>
            <p:ph type="sldNum" sz="quarter" idx="5"/>
          </p:nvPr>
        </p:nvSpPr>
        <p:spPr/>
        <p:txBody>
          <a:bodyPr/>
          <a:lstStyle/>
          <a:p>
            <a:fld id="{845ED35F-8F1A-48AD-848E-774A25766321}" type="slidenum">
              <a:rPr lang="en-US" smtClean="0"/>
              <a:t>6</a:t>
            </a:fld>
            <a:endParaRPr lang="en-US"/>
          </a:p>
        </p:txBody>
      </p:sp>
    </p:spTree>
    <p:extLst>
      <p:ext uri="{BB962C8B-B14F-4D97-AF65-F5344CB8AC3E}">
        <p14:creationId xmlns:p14="http://schemas.microsoft.com/office/powerpoint/2010/main" val="1870188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To ensure ongoing financial health, the Booster Club will implement strategies focusing on expanding fundraising efforts, optimizing expenditures, and fostering community partnerships. This slide highlights key approaches for sustainable growth.
Image source: Microsoft 365 content library
</a:t>
            </a:r>
          </a:p>
        </p:txBody>
      </p:sp>
      <p:sp>
        <p:nvSpPr>
          <p:cNvPr id="4" name="Slide Number Placeholder 3"/>
          <p:cNvSpPr>
            <a:spLocks noGrp="1"/>
          </p:cNvSpPr>
          <p:nvPr>
            <p:ph type="sldNum" sz="quarter" idx="5"/>
          </p:nvPr>
        </p:nvSpPr>
        <p:spPr/>
        <p:txBody>
          <a:bodyPr/>
          <a:lstStyle/>
          <a:p>
            <a:fld id="{845ED35F-8F1A-48AD-848E-774A25766321}" type="slidenum">
              <a:rPr lang="en-US" smtClean="0"/>
              <a:t>7</a:t>
            </a:fld>
            <a:endParaRPr lang="en-US"/>
          </a:p>
        </p:txBody>
      </p:sp>
    </p:spTree>
    <p:extLst>
      <p:ext uri="{BB962C8B-B14F-4D97-AF65-F5344CB8AC3E}">
        <p14:creationId xmlns:p14="http://schemas.microsoft.com/office/powerpoint/2010/main" val="137291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8546E-5FB3-AC2F-BC1B-244A2B2DA2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3FA12-3D97-D678-819F-EB4BD61229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E7AFBA-D951-2FF6-AD02-0F221FA39D23}"/>
              </a:ext>
            </a:extLst>
          </p:cNvPr>
          <p:cNvSpPr>
            <a:spLocks noGrp="1"/>
          </p:cNvSpPr>
          <p:nvPr>
            <p:ph type="body" idx="1"/>
          </p:nvPr>
        </p:nvSpPr>
        <p:spPr/>
        <p:txBody>
          <a:bodyPr/>
          <a:lstStyle/>
          <a:p>
            <a:r>
              <a:rPr lang="en-US"/>
              <a:t>
---
To ensure ongoing financial health, the Booster Club will implement strategies focusing on expanding fundraising efforts, optimizing expenditures, and fostering community partnerships. This slide highlights key approaches for sustainable growth.
Image source: Microsoft 365 content library
</a:t>
            </a:r>
          </a:p>
        </p:txBody>
      </p:sp>
      <p:sp>
        <p:nvSpPr>
          <p:cNvPr id="4" name="Slide Number Placeholder 3">
            <a:extLst>
              <a:ext uri="{FF2B5EF4-FFF2-40B4-BE49-F238E27FC236}">
                <a16:creationId xmlns:a16="http://schemas.microsoft.com/office/drawing/2014/main" id="{A6165D43-5678-1959-2AD1-3735446FEA0B}"/>
              </a:ext>
            </a:extLst>
          </p:cNvPr>
          <p:cNvSpPr>
            <a:spLocks noGrp="1"/>
          </p:cNvSpPr>
          <p:nvPr>
            <p:ph type="sldNum" sz="quarter" idx="5"/>
          </p:nvPr>
        </p:nvSpPr>
        <p:spPr/>
        <p:txBody>
          <a:bodyPr/>
          <a:lstStyle/>
          <a:p>
            <a:fld id="{845ED35F-8F1A-48AD-848E-774A25766321}" type="slidenum">
              <a:rPr lang="en-US" smtClean="0"/>
              <a:t>8</a:t>
            </a:fld>
            <a:endParaRPr lang="en-US"/>
          </a:p>
        </p:txBody>
      </p:sp>
    </p:spTree>
    <p:extLst>
      <p:ext uri="{BB962C8B-B14F-4D97-AF65-F5344CB8AC3E}">
        <p14:creationId xmlns:p14="http://schemas.microsoft.com/office/powerpoint/2010/main" val="2020030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F2370-A213-61C3-C221-27EE331A5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93BB8A-D756-ED22-AFE9-45FA37C0A8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519EF5-0E17-BC4F-7B87-CC0F76FF8A04}"/>
              </a:ext>
            </a:extLst>
          </p:cNvPr>
          <p:cNvSpPr>
            <a:spLocks noGrp="1"/>
          </p:cNvSpPr>
          <p:nvPr>
            <p:ph type="body" idx="1"/>
          </p:nvPr>
        </p:nvSpPr>
        <p:spPr/>
        <p:txBody>
          <a:bodyPr/>
          <a:lstStyle/>
          <a:p>
            <a:r>
              <a:rPr lang="en-US"/>
              <a:t>
---
To ensure ongoing financial health, the Booster Club will implement strategies focusing on expanding fundraising efforts, optimizing expenditures, and fostering community partnerships. This slide highlights key approaches for sustainable growth.
Image source: Microsoft 365 content library
</a:t>
            </a:r>
          </a:p>
        </p:txBody>
      </p:sp>
      <p:sp>
        <p:nvSpPr>
          <p:cNvPr id="4" name="Slide Number Placeholder 3">
            <a:extLst>
              <a:ext uri="{FF2B5EF4-FFF2-40B4-BE49-F238E27FC236}">
                <a16:creationId xmlns:a16="http://schemas.microsoft.com/office/drawing/2014/main" id="{DB3F24CF-F3E5-26F1-FDC8-33BCF50168FD}"/>
              </a:ext>
            </a:extLst>
          </p:cNvPr>
          <p:cNvSpPr>
            <a:spLocks noGrp="1"/>
          </p:cNvSpPr>
          <p:nvPr>
            <p:ph type="sldNum" sz="quarter" idx="5"/>
          </p:nvPr>
        </p:nvSpPr>
        <p:spPr/>
        <p:txBody>
          <a:bodyPr/>
          <a:lstStyle/>
          <a:p>
            <a:fld id="{845ED35F-8F1A-48AD-848E-774A25766321}" type="slidenum">
              <a:rPr lang="en-US" smtClean="0"/>
              <a:t>9</a:t>
            </a:fld>
            <a:endParaRPr lang="en-US"/>
          </a:p>
        </p:txBody>
      </p:sp>
    </p:spTree>
    <p:extLst>
      <p:ext uri="{BB962C8B-B14F-4D97-AF65-F5344CB8AC3E}">
        <p14:creationId xmlns:p14="http://schemas.microsoft.com/office/powerpoint/2010/main" val="260803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8/19/2025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46055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8/19/2025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43061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8/19/2025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3324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8/19/2025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5687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8/19/2025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13936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8/19/2025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91086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8/19/2025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04198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8/19/2025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2793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8/19/2025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46719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8/19/2025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08584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8/19/2025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4662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8/19/2025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852224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package" Target="../embeddings/Microsoft_Excel_Worksheet1.xlsx"/><Relationship Id="rId5" Type="http://schemas.openxmlformats.org/officeDocument/2006/relationships/image" Target="../media/image9.emf"/><Relationship Id="rId4" Type="http://schemas.openxmlformats.org/officeDocument/2006/relationships/package" Target="../embeddings/Microsoft_Excel_Worksheet.xlsx"/></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emf"/><Relationship Id="rId4" Type="http://schemas.openxmlformats.org/officeDocument/2006/relationships/package" Target="../embeddings/Microsoft_Excel_Worksheet2.xlsx"/></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emf"/><Relationship Id="rId4" Type="http://schemas.openxmlformats.org/officeDocument/2006/relationships/package" Target="../embeddings/Microsoft_Excel_Worksheet3.xlsx"/></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456DBD1-1048-5A22-C973-3E5FA83F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age with a set of musical instruments&#10;&#10;AI-generated content may be incorrect.">
            <a:extLst>
              <a:ext uri="{FF2B5EF4-FFF2-40B4-BE49-F238E27FC236}">
                <a16:creationId xmlns:a16="http://schemas.microsoft.com/office/drawing/2014/main" id="{27EA2432-8CE1-8CB1-B53C-F146A9E5AEC9}"/>
              </a:ext>
            </a:extLst>
          </p:cNvPr>
          <p:cNvPicPr>
            <a:picLocks noChangeAspect="1"/>
          </p:cNvPicPr>
          <p:nvPr/>
        </p:nvPicPr>
        <p:blipFill>
          <a:blip r:embed="rId3">
            <a:extLst>
              <a:ext uri="{28A0092B-C50C-407E-A947-70E740481C1C}">
                <a14:useLocalDpi xmlns:a14="http://schemas.microsoft.com/office/drawing/2010/main" val="0"/>
              </a:ext>
            </a:extLst>
          </a:blip>
          <a:srcRect b="17531"/>
          <a:stretch>
            <a:fillRect/>
          </a:stretch>
        </p:blipFill>
        <p:spPr>
          <a:xfrm>
            <a:off x="0" y="0"/>
            <a:ext cx="12192000" cy="6858001"/>
          </a:xfrm>
          <a:prstGeom prst="rect">
            <a:avLst/>
          </a:prstGeom>
        </p:spPr>
      </p:pic>
      <p:sp>
        <p:nvSpPr>
          <p:cNvPr id="2" name="Title 1">
            <a:extLst>
              <a:ext uri="{FF2B5EF4-FFF2-40B4-BE49-F238E27FC236}">
                <a16:creationId xmlns:a16="http://schemas.microsoft.com/office/drawing/2014/main" id="{B109428C-D46F-C4F6-54D5-8ED33F0E63B0}"/>
              </a:ext>
            </a:extLst>
          </p:cNvPr>
          <p:cNvSpPr>
            <a:spLocks noGrp="1"/>
          </p:cNvSpPr>
          <p:nvPr>
            <p:ph type="ctrTitle"/>
          </p:nvPr>
        </p:nvSpPr>
        <p:spPr>
          <a:xfrm>
            <a:off x="910309" y="-494898"/>
            <a:ext cx="10371382" cy="1876024"/>
          </a:xfrm>
        </p:spPr>
        <p:txBody>
          <a:bodyPr>
            <a:normAutofit/>
          </a:bodyPr>
          <a:lstStyle/>
          <a:p>
            <a:r>
              <a:rPr lang="en-US" sz="4200" dirty="0">
                <a:solidFill>
                  <a:schemeClr val="bg1">
                    <a:lumMod val="95000"/>
                  </a:schemeClr>
                </a:solidFill>
              </a:rPr>
              <a:t>Booster Club Budget Financial Report</a:t>
            </a:r>
          </a:p>
        </p:txBody>
      </p:sp>
    </p:spTree>
    <p:extLst>
      <p:ext uri="{BB962C8B-B14F-4D97-AF65-F5344CB8AC3E}">
        <p14:creationId xmlns:p14="http://schemas.microsoft.com/office/powerpoint/2010/main" val="286097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D61B05-2D1F-6E38-9E60-0C248B3A315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A42CF58-9652-BA45-3B86-0CA20022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0C5BB-F899-AF22-2349-ABD4BD714586}"/>
              </a:ext>
            </a:extLst>
          </p:cNvPr>
          <p:cNvPicPr>
            <a:picLocks noChangeAspect="1"/>
          </p:cNvPicPr>
          <p:nvPr/>
        </p:nvPicPr>
        <p:blipFill>
          <a:blip r:embed="rId3">
            <a:extLst>
              <a:ext uri="{28A0092B-C50C-407E-A947-70E740481C1C}">
                <a14:useLocalDpi xmlns:a14="http://schemas.microsoft.com/office/drawing/2010/main" val="0"/>
              </a:ext>
            </a:extLst>
          </a:blip>
          <a:srcRect t="17006"/>
          <a:stretch>
            <a:fillRect/>
          </a:stretch>
        </p:blipFill>
        <p:spPr>
          <a:xfrm>
            <a:off x="0" y="-2"/>
            <a:ext cx="12192000" cy="6858001"/>
          </a:xfrm>
          <a:prstGeom prst="rect">
            <a:avLst/>
          </a:prstGeom>
        </p:spPr>
      </p:pic>
      <p:sp>
        <p:nvSpPr>
          <p:cNvPr id="2" name="Title 1">
            <a:extLst>
              <a:ext uri="{FF2B5EF4-FFF2-40B4-BE49-F238E27FC236}">
                <a16:creationId xmlns:a16="http://schemas.microsoft.com/office/drawing/2014/main" id="{3B4F27DA-0FF3-C1F7-E79F-439E2A349605}"/>
              </a:ext>
            </a:extLst>
          </p:cNvPr>
          <p:cNvSpPr>
            <a:spLocks noGrp="1"/>
          </p:cNvSpPr>
          <p:nvPr>
            <p:ph type="ctrTitle"/>
          </p:nvPr>
        </p:nvSpPr>
        <p:spPr>
          <a:xfrm>
            <a:off x="986509" y="1191026"/>
            <a:ext cx="10371382" cy="2035117"/>
          </a:xfrm>
        </p:spPr>
        <p:txBody>
          <a:bodyPr>
            <a:normAutofit/>
          </a:bodyPr>
          <a:lstStyle/>
          <a:p>
            <a:r>
              <a:rPr lang="en-US" sz="6600" dirty="0">
                <a:solidFill>
                  <a:schemeClr val="bg1">
                    <a:lumMod val="95000"/>
                  </a:schemeClr>
                </a:solidFill>
              </a:rPr>
              <a:t>Questions?</a:t>
            </a:r>
          </a:p>
        </p:txBody>
      </p:sp>
    </p:spTree>
    <p:extLst>
      <p:ext uri="{BB962C8B-B14F-4D97-AF65-F5344CB8AC3E}">
        <p14:creationId xmlns:p14="http://schemas.microsoft.com/office/powerpoint/2010/main" val="267964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8F8200-7202-98BC-5045-AEEF55F78914}"/>
              </a:ext>
            </a:extLst>
          </p:cNvPr>
          <p:cNvSpPr>
            <a:spLocks noGrp="1"/>
          </p:cNvSpPr>
          <p:nvPr>
            <p:ph type="title"/>
          </p:nvPr>
        </p:nvSpPr>
        <p:spPr>
          <a:xfrm>
            <a:off x="612648" y="603504"/>
            <a:ext cx="4361686" cy="1527048"/>
          </a:xfrm>
        </p:spPr>
        <p:txBody>
          <a:bodyPr vert="horz" lIns="91440" tIns="45720" rIns="91440" bIns="45720" rtlCol="0" anchor="b">
            <a:normAutofit/>
          </a:bodyPr>
          <a:lstStyle/>
          <a:p>
            <a:r>
              <a:rPr lang="en-US" b="1" kern="1200" dirty="0">
                <a:solidFill>
                  <a:schemeClr val="tx1"/>
                </a:solidFill>
                <a:latin typeface="+mj-lt"/>
                <a:ea typeface="+mj-ea"/>
                <a:cs typeface="+mj-cs"/>
              </a:rPr>
              <a:t>Topics:</a:t>
            </a:r>
          </a:p>
        </p:txBody>
      </p:sp>
      <p:sp>
        <p:nvSpPr>
          <p:cNvPr id="4" name="Content Placeholder 3">
            <a:extLst>
              <a:ext uri="{FF2B5EF4-FFF2-40B4-BE49-F238E27FC236}">
                <a16:creationId xmlns:a16="http://schemas.microsoft.com/office/drawing/2014/main" id="{C5D17432-E47C-CCB5-A39D-F7761907245B}"/>
              </a:ext>
            </a:extLst>
          </p:cNvPr>
          <p:cNvSpPr>
            <a:spLocks noGrp="1"/>
          </p:cNvSpPr>
          <p:nvPr>
            <p:ph sz="half" idx="2"/>
            <p:extLst>
              <p:ext uri="{E7BDC344-281C-4309-B0C6-D0EE65EED2A8}">
                <p202:designPr xmlns:p202="http://schemas.microsoft.com/office/powerpoint/2020/02/main">
                  <p202:designTagLst>
                    <p202:designTag name="ARCH:1:CLS" val="BulletedText"/>
                  </p202:designTagLst>
                </p202:designPr>
              </p:ext>
            </p:extLst>
          </p:nvPr>
        </p:nvSpPr>
        <p:spPr>
          <a:xfrm>
            <a:off x="612647" y="2212848"/>
            <a:ext cx="5407153" cy="4096512"/>
          </a:xfrm>
        </p:spPr>
        <p:txBody>
          <a:bodyPr vert="horz" lIns="91440" tIns="45720" rIns="91440" bIns="45720" rtlCol="0">
            <a:normAutofit/>
          </a:bodyPr>
          <a:lstStyle/>
          <a:p>
            <a:r>
              <a:rPr lang="en-US" sz="2400" dirty="0"/>
              <a:t>Booster Club Finances Overview</a:t>
            </a:r>
          </a:p>
          <a:p>
            <a:r>
              <a:rPr lang="en-US" sz="2400" dirty="0"/>
              <a:t>2024/25 Season Report </a:t>
            </a:r>
          </a:p>
          <a:p>
            <a:r>
              <a:rPr lang="en-US" sz="2400" dirty="0"/>
              <a:t>2025/26 Budget Plan</a:t>
            </a:r>
          </a:p>
        </p:txBody>
      </p:sp>
      <p:pic>
        <p:nvPicPr>
          <p:cNvPr id="5" name="Content Placeholder 4" descr="Calculator, pen, compass, money and a paper with graphs printed on it">
            <a:extLst>
              <a:ext uri="{FF2B5EF4-FFF2-40B4-BE49-F238E27FC236}">
                <a16:creationId xmlns:a16="http://schemas.microsoft.com/office/drawing/2014/main" id="{FA83ECBF-3E8E-4EA4-B263-43666F88A470}"/>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artisticLineDrawing/>
                    </a14:imgEffect>
                  </a14:imgLayer>
                </a14:imgProps>
              </a:ext>
            </a:extLst>
          </a:blip>
          <a:srcRect l="24245" r="19762" b="-2"/>
          <a:stretch>
            <a:fillRect/>
          </a:stretch>
        </p:blipFill>
        <p:spPr>
          <a:xfrm>
            <a:off x="5818632" y="-1"/>
            <a:ext cx="6373368" cy="6858001"/>
          </a:xfrm>
          <a:prstGeom prst="rect">
            <a:avLst/>
          </a:prstGeom>
        </p:spPr>
      </p:pic>
    </p:spTree>
    <p:extLst>
      <p:ext uri="{BB962C8B-B14F-4D97-AF65-F5344CB8AC3E}">
        <p14:creationId xmlns:p14="http://schemas.microsoft.com/office/powerpoint/2010/main" val="3797077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E0805C-FFC6-329E-3547-0868DD2A1A77}"/>
              </a:ext>
            </a:extLst>
          </p:cNvPr>
          <p:cNvSpPr>
            <a:spLocks noGrp="1"/>
          </p:cNvSpPr>
          <p:nvPr>
            <p:ph type="title"/>
          </p:nvPr>
        </p:nvSpPr>
        <p:spPr>
          <a:xfrm>
            <a:off x="655320" y="299876"/>
            <a:ext cx="6035040" cy="762321"/>
          </a:xfrm>
        </p:spPr>
        <p:txBody>
          <a:bodyPr vert="horz" lIns="91440" tIns="45720" rIns="91440" bIns="45720" rtlCol="0" anchor="b">
            <a:normAutofit/>
          </a:bodyPr>
          <a:lstStyle/>
          <a:p>
            <a:r>
              <a:rPr lang="en-US" sz="3300" b="1" kern="1200" dirty="0">
                <a:solidFill>
                  <a:schemeClr val="tx1"/>
                </a:solidFill>
                <a:latin typeface="+mj-lt"/>
                <a:ea typeface="+mj-ea"/>
                <a:cs typeface="+mj-cs"/>
              </a:rPr>
              <a:t>Financial </a:t>
            </a:r>
            <a:r>
              <a:rPr lang="en-US" sz="3300" dirty="0"/>
              <a:t>Policies</a:t>
            </a:r>
            <a:endParaRPr lang="en-US" sz="3300" b="1" kern="1200" dirty="0">
              <a:solidFill>
                <a:schemeClr val="tx1"/>
              </a:solidFill>
              <a:latin typeface="+mj-lt"/>
              <a:ea typeface="+mj-ea"/>
              <a:cs typeface="+mj-cs"/>
            </a:endParaRPr>
          </a:p>
        </p:txBody>
      </p:sp>
      <p:pic>
        <p:nvPicPr>
          <p:cNvPr id="5" name="Content Placeholder 4" descr="display stock information on LED screen">
            <a:extLst>
              <a:ext uri="{FF2B5EF4-FFF2-40B4-BE49-F238E27FC236}">
                <a16:creationId xmlns:a16="http://schemas.microsoft.com/office/drawing/2014/main" id="{B368711D-FC49-4D7B-BE2E-8626A67E296B}"/>
              </a:ext>
            </a:extLst>
          </p:cNvPr>
          <p:cNvPicPr>
            <a:picLocks noGrp="1" noChangeAspect="1"/>
          </p:cNvPicPr>
          <p:nvPr>
            <p:ph sz="half" idx="1"/>
          </p:nvPr>
        </p:nvPicPr>
        <p:blipFill>
          <a:blip r:embed="rId3"/>
          <a:srcRect l="51464" r="1366" b="-1"/>
          <a:stretch>
            <a:fillRect/>
          </a:stretch>
        </p:blipFill>
        <p:spPr>
          <a:xfrm>
            <a:off x="7345680" y="10"/>
            <a:ext cx="4846320" cy="6857990"/>
          </a:xfrm>
          <a:prstGeom prst="rect">
            <a:avLst/>
          </a:prstGeom>
        </p:spPr>
      </p:pic>
      <p:sp>
        <p:nvSpPr>
          <p:cNvPr id="7" name="Content Placeholder 3">
            <a:extLst>
              <a:ext uri="{FF2B5EF4-FFF2-40B4-BE49-F238E27FC236}">
                <a16:creationId xmlns:a16="http://schemas.microsoft.com/office/drawing/2014/main" id="{28B216D9-B6F4-8723-D678-FAE3FE056831}"/>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74191" y="1062197"/>
            <a:ext cx="5916169" cy="4095078"/>
          </a:xfrm>
        </p:spPr>
        <p:txBody>
          <a:bodyPr>
            <a:noAutofit/>
          </a:bodyPr>
          <a:lstStyle/>
          <a:p>
            <a:pPr marL="0" indent="0">
              <a:spcBef>
                <a:spcPts val="2500"/>
              </a:spcBef>
              <a:buFont typeface="Arial" panose="020B0604020202020204" pitchFamily="34" charset="0"/>
              <a:buNone/>
            </a:pPr>
            <a:r>
              <a:rPr lang="en-US" b="1" dirty="0"/>
              <a:t>Governing Documents</a:t>
            </a:r>
          </a:p>
          <a:p>
            <a:pPr marL="514350" lvl="2" indent="-285750"/>
            <a:r>
              <a:rPr lang="en-US" sz="2000" dirty="0"/>
              <a:t>Booster Club By Laws</a:t>
            </a:r>
          </a:p>
          <a:p>
            <a:pPr marL="514350" lvl="2" indent="-285750"/>
            <a:r>
              <a:rPr lang="en-US" sz="2000" dirty="0"/>
              <a:t>Financial Procedures Guide</a:t>
            </a:r>
          </a:p>
          <a:p>
            <a:pPr marL="0" indent="0">
              <a:spcBef>
                <a:spcPts val="2500"/>
              </a:spcBef>
              <a:buFont typeface="Arial" panose="020B0604020202020204" pitchFamily="34" charset="0"/>
              <a:buNone/>
            </a:pPr>
            <a:r>
              <a:rPr lang="en-US" b="1" dirty="0"/>
              <a:t>Key Roles</a:t>
            </a:r>
          </a:p>
          <a:p>
            <a:pPr marL="514350" lvl="2" indent="-285750"/>
            <a:r>
              <a:rPr lang="en-US" sz="2000" dirty="0"/>
              <a:t>Sponsor Teacher/Director</a:t>
            </a:r>
          </a:p>
          <a:p>
            <a:pPr marL="514350" lvl="2" indent="-285750"/>
            <a:r>
              <a:rPr lang="en-US" sz="2000" dirty="0"/>
              <a:t>Student Treasure</a:t>
            </a:r>
          </a:p>
          <a:p>
            <a:pPr marL="514350" lvl="2" indent="-285750"/>
            <a:r>
              <a:rPr lang="en-US" sz="2000" dirty="0"/>
              <a:t>Booster Treasure</a:t>
            </a:r>
          </a:p>
          <a:p>
            <a:pPr marL="0" indent="0">
              <a:spcBef>
                <a:spcPts val="2500"/>
              </a:spcBef>
              <a:buFont typeface="Arial" panose="020B0604020202020204" pitchFamily="34" charset="0"/>
              <a:buNone/>
            </a:pPr>
            <a:r>
              <a:rPr lang="en-US" b="1" dirty="0"/>
              <a:t>Financial Tracking</a:t>
            </a:r>
          </a:p>
          <a:p>
            <a:pPr marL="514350" lvl="2" indent="-285750"/>
            <a:r>
              <a:rPr lang="en-US" sz="2000" dirty="0"/>
              <a:t>QuickBooks</a:t>
            </a:r>
          </a:p>
          <a:p>
            <a:pPr marL="514350" lvl="2" indent="-285750"/>
            <a:r>
              <a:rPr lang="en-US" sz="2000" dirty="0"/>
              <a:t>Paper Binders</a:t>
            </a:r>
          </a:p>
          <a:p>
            <a:pPr marL="514350" lvl="2" indent="-285750"/>
            <a:r>
              <a:rPr lang="en-US" sz="2000" dirty="0"/>
              <a:t>Monthly Reconciliation</a:t>
            </a:r>
          </a:p>
        </p:txBody>
      </p:sp>
    </p:spTree>
    <p:extLst>
      <p:ext uri="{BB962C8B-B14F-4D97-AF65-F5344CB8AC3E}">
        <p14:creationId xmlns:p14="http://schemas.microsoft.com/office/powerpoint/2010/main" val="4000788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500"/>
                                        <p:tgtEl>
                                          <p:spTgt spid="7">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fade">
                                      <p:cBhvr>
                                        <p:cTn id="35" dur="500"/>
                                        <p:tgtEl>
                                          <p:spTgt spid="7">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
                                            <p:txEl>
                                              <p:pRg st="9" end="9"/>
                                            </p:txEl>
                                          </p:spTgt>
                                        </p:tgtEl>
                                        <p:attrNameLst>
                                          <p:attrName>style.visibility</p:attrName>
                                        </p:attrNameLst>
                                      </p:cBhvr>
                                      <p:to>
                                        <p:strVal val="visible"/>
                                      </p:to>
                                    </p:set>
                                    <p:animEffect transition="in" filter="fade">
                                      <p:cBhvr>
                                        <p:cTn id="38" dur="500"/>
                                        <p:tgtEl>
                                          <p:spTgt spid="7">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10" end="10"/>
                                            </p:txEl>
                                          </p:spTgt>
                                        </p:tgtEl>
                                        <p:attrNameLst>
                                          <p:attrName>style.visibility</p:attrName>
                                        </p:attrNameLst>
                                      </p:cBhvr>
                                      <p:to>
                                        <p:strVal val="visible"/>
                                      </p:to>
                                    </p:set>
                                    <p:animEffect transition="in" filter="fade">
                                      <p:cBhvr>
                                        <p:cTn id="41"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4509D2-AE6B-EC75-0175-2F09482014F2}"/>
              </a:ext>
            </a:extLst>
          </p:cNvPr>
          <p:cNvSpPr>
            <a:spLocks noGrp="1"/>
          </p:cNvSpPr>
          <p:nvPr>
            <p:ph type="title"/>
          </p:nvPr>
        </p:nvSpPr>
        <p:spPr>
          <a:xfrm>
            <a:off x="5463758" y="289179"/>
            <a:ext cx="5916169" cy="666837"/>
          </a:xfrm>
        </p:spPr>
        <p:txBody>
          <a:bodyPr vert="horz" lIns="91440" tIns="45720" rIns="91440" bIns="45720" rtlCol="0" anchor="b">
            <a:normAutofit/>
          </a:bodyPr>
          <a:lstStyle/>
          <a:p>
            <a:pPr algn="ctr"/>
            <a:r>
              <a:rPr lang="en-US" sz="3300" b="1" kern="1200" dirty="0">
                <a:solidFill>
                  <a:schemeClr val="tx1"/>
                </a:solidFill>
                <a:latin typeface="+mj-lt"/>
                <a:ea typeface="+mj-ea"/>
                <a:cs typeface="+mj-cs"/>
              </a:rPr>
              <a:t>Sources of Income</a:t>
            </a:r>
          </a:p>
        </p:txBody>
      </p:sp>
      <p:pic>
        <p:nvPicPr>
          <p:cNvPr id="5" name="Content Placeholder 4" descr="Cardboard boxes being filled with food donations">
            <a:extLst>
              <a:ext uri="{FF2B5EF4-FFF2-40B4-BE49-F238E27FC236}">
                <a16:creationId xmlns:a16="http://schemas.microsoft.com/office/drawing/2014/main" id="{0DF9CD72-EDE4-40C3-8E98-360ED89FB50C}"/>
              </a:ext>
            </a:extLst>
          </p:cNvPr>
          <p:cNvPicPr>
            <a:picLocks noGrp="1" noChangeAspect="1"/>
          </p:cNvPicPr>
          <p:nvPr>
            <p:ph sz="half" idx="1"/>
          </p:nvPr>
        </p:nvPicPr>
        <p:blipFill>
          <a:blip r:embed="rId3"/>
          <a:srcRect l="25767" r="26440" b="-1"/>
          <a:stretch>
            <a:fillRect/>
          </a:stretch>
        </p:blipFill>
        <p:spPr>
          <a:xfrm>
            <a:off x="20" y="10"/>
            <a:ext cx="4910308" cy="6857990"/>
          </a:xfrm>
          <a:prstGeom prst="rect">
            <a:avLst/>
          </a:prstGeom>
        </p:spPr>
      </p:pic>
      <p:sp>
        <p:nvSpPr>
          <p:cNvPr id="4" name="Content Placeholder 3">
            <a:extLst>
              <a:ext uri="{FF2B5EF4-FFF2-40B4-BE49-F238E27FC236}">
                <a16:creationId xmlns:a16="http://schemas.microsoft.com/office/drawing/2014/main" id="{58BF3456-821D-06B0-C309-A88E428A03E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63758" y="1063163"/>
            <a:ext cx="5916169" cy="4095078"/>
          </a:xfrm>
        </p:spPr>
        <p:txBody>
          <a:bodyPr>
            <a:noAutofit/>
          </a:bodyPr>
          <a:lstStyle/>
          <a:p>
            <a:pPr marL="0" indent="0">
              <a:spcBef>
                <a:spcPts val="2500"/>
              </a:spcBef>
              <a:buFont typeface="Arial" panose="020B0604020202020204" pitchFamily="34" charset="0"/>
              <a:buNone/>
            </a:pPr>
            <a:r>
              <a:rPr lang="en-US" b="1" dirty="0"/>
              <a:t>Performance Income</a:t>
            </a:r>
          </a:p>
          <a:p>
            <a:pPr marL="514350" lvl="2" indent="-285750"/>
            <a:r>
              <a:rPr lang="en-US" sz="2000" dirty="0"/>
              <a:t>Ticket Sales</a:t>
            </a:r>
          </a:p>
          <a:p>
            <a:pPr marL="514350" lvl="2" indent="-285750"/>
            <a:r>
              <a:rPr lang="en-US" sz="2000" dirty="0"/>
              <a:t>Concessions</a:t>
            </a:r>
          </a:p>
          <a:p>
            <a:pPr marL="514350" lvl="2" indent="-285750"/>
            <a:r>
              <a:rPr lang="en-US" sz="2000" dirty="0"/>
              <a:t>Flowers</a:t>
            </a:r>
          </a:p>
          <a:p>
            <a:pPr marL="0" indent="0">
              <a:spcBef>
                <a:spcPts val="2500"/>
              </a:spcBef>
              <a:buFont typeface="Arial" panose="020B0604020202020204" pitchFamily="34" charset="0"/>
              <a:buNone/>
            </a:pPr>
            <a:r>
              <a:rPr lang="en-US" b="1" dirty="0"/>
              <a:t>Fundraising Events</a:t>
            </a:r>
          </a:p>
          <a:p>
            <a:pPr marL="514350" lvl="2" indent="-285750"/>
            <a:r>
              <a:rPr lang="en-US" sz="2000" dirty="0"/>
              <a:t>“Can You Hear Me” Campaign</a:t>
            </a:r>
          </a:p>
          <a:p>
            <a:pPr marL="514350" lvl="2" indent="-285750"/>
            <a:r>
              <a:rPr lang="en-US" sz="2000" dirty="0"/>
              <a:t>Auction items ( HadesTown Train Seats)</a:t>
            </a:r>
          </a:p>
          <a:p>
            <a:pPr marL="514350" lvl="2" indent="-285750"/>
            <a:r>
              <a:rPr lang="en-US" sz="2000" dirty="0"/>
              <a:t>STAGE Days</a:t>
            </a:r>
          </a:p>
          <a:p>
            <a:pPr marL="514350" lvl="2" indent="-285750"/>
            <a:r>
              <a:rPr lang="en-US" sz="2000" dirty="0"/>
              <a:t>Donations</a:t>
            </a:r>
          </a:p>
          <a:p>
            <a:pPr marL="0" indent="0">
              <a:spcBef>
                <a:spcPts val="2500"/>
              </a:spcBef>
              <a:buFont typeface="Arial" panose="020B0604020202020204" pitchFamily="34" charset="0"/>
              <a:buNone/>
            </a:pPr>
            <a:r>
              <a:rPr lang="en-US" b="1" dirty="0"/>
              <a:t>Grants</a:t>
            </a:r>
          </a:p>
          <a:p>
            <a:pPr marL="514350" lvl="2" indent="-285750"/>
            <a:r>
              <a:rPr lang="en-US" sz="2000" dirty="0"/>
              <a:t>West Alumni Association</a:t>
            </a:r>
          </a:p>
          <a:p>
            <a:pPr marL="514350" lvl="2" indent="-285750"/>
            <a:r>
              <a:rPr lang="en-US" sz="2000" dirty="0"/>
              <a:t>PTSA</a:t>
            </a:r>
          </a:p>
        </p:txBody>
      </p:sp>
    </p:spTree>
    <p:extLst>
      <p:ext uri="{BB962C8B-B14F-4D97-AF65-F5344CB8AC3E}">
        <p14:creationId xmlns:p14="http://schemas.microsoft.com/office/powerpoint/2010/main" val="2406116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fade">
                                      <p:cBhvr>
                                        <p:cTn id="33" dur="500"/>
                                        <p:tgtEl>
                                          <p:spTgt spid="4">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fade">
                                      <p:cBhvr>
                                        <p:cTn id="38" dur="500"/>
                                        <p:tgtEl>
                                          <p:spTgt spid="4">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Effect transition="in" filter="fade">
                                      <p:cBhvr>
                                        <p:cTn id="41" dur="500"/>
                                        <p:tgtEl>
                                          <p:spTgt spid="4">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11" end="11"/>
                                            </p:txEl>
                                          </p:spTgt>
                                        </p:tgtEl>
                                        <p:attrNameLst>
                                          <p:attrName>style.visibility</p:attrName>
                                        </p:attrNameLst>
                                      </p:cBhvr>
                                      <p:to>
                                        <p:strVal val="visible"/>
                                      </p:to>
                                    </p:set>
                                    <p:animEffect transition="in" filter="fade">
                                      <p:cBhvr>
                                        <p:cTn id="44"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39041E-AA11-51EF-474F-8ABF5A52D084}"/>
              </a:ext>
            </a:extLst>
          </p:cNvPr>
          <p:cNvSpPr>
            <a:spLocks noGrp="1"/>
          </p:cNvSpPr>
          <p:nvPr>
            <p:ph type="title"/>
          </p:nvPr>
        </p:nvSpPr>
        <p:spPr>
          <a:xfrm>
            <a:off x="5666721" y="106414"/>
            <a:ext cx="5916169" cy="924587"/>
          </a:xfrm>
        </p:spPr>
        <p:txBody>
          <a:bodyPr vert="horz" lIns="91440" tIns="45720" rIns="91440" bIns="45720" rtlCol="0" anchor="b">
            <a:normAutofit/>
          </a:bodyPr>
          <a:lstStyle/>
          <a:p>
            <a:r>
              <a:rPr lang="en-US" sz="3300" b="1" kern="1200" dirty="0">
                <a:solidFill>
                  <a:schemeClr val="tx1"/>
                </a:solidFill>
                <a:latin typeface="+mj-lt"/>
                <a:ea typeface="+mj-ea"/>
                <a:cs typeface="+mj-cs"/>
              </a:rPr>
              <a:t>Breakdown of Expenditures</a:t>
            </a:r>
          </a:p>
        </p:txBody>
      </p:sp>
      <p:pic>
        <p:nvPicPr>
          <p:cNvPr id="5" name="Content Placeholder 4" descr="Pen and calculator on business graph">
            <a:extLst>
              <a:ext uri="{FF2B5EF4-FFF2-40B4-BE49-F238E27FC236}">
                <a16:creationId xmlns:a16="http://schemas.microsoft.com/office/drawing/2014/main" id="{A1A725B7-D43E-462E-A4F5-F0D1FEC2EF4D}"/>
              </a:ext>
            </a:extLst>
          </p:cNvPr>
          <p:cNvPicPr>
            <a:picLocks noGrp="1" noChangeAspect="1"/>
          </p:cNvPicPr>
          <p:nvPr>
            <p:ph sz="half" idx="1"/>
          </p:nvPr>
        </p:nvPicPr>
        <p:blipFill>
          <a:blip r:embed="rId3"/>
          <a:srcRect l="40367" r="11840" b="-1"/>
          <a:stretch>
            <a:fillRect/>
          </a:stretch>
        </p:blipFill>
        <p:spPr>
          <a:xfrm>
            <a:off x="20" y="10"/>
            <a:ext cx="4910308" cy="6857990"/>
          </a:xfrm>
          <a:prstGeom prst="rect">
            <a:avLst/>
          </a:prstGeom>
        </p:spPr>
      </p:pic>
      <p:sp>
        <p:nvSpPr>
          <p:cNvPr id="7" name="Content Placeholder 3">
            <a:extLst>
              <a:ext uri="{FF2B5EF4-FFF2-40B4-BE49-F238E27FC236}">
                <a16:creationId xmlns:a16="http://schemas.microsoft.com/office/drawing/2014/main" id="{83747277-A987-5465-ACCC-354F04F033A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68532" y="1137415"/>
            <a:ext cx="5916169" cy="4095078"/>
          </a:xfrm>
        </p:spPr>
        <p:txBody>
          <a:bodyPr>
            <a:noAutofit/>
          </a:bodyPr>
          <a:lstStyle/>
          <a:p>
            <a:pPr marL="0" indent="0">
              <a:spcBef>
                <a:spcPts val="2500"/>
              </a:spcBef>
              <a:buFont typeface="Arial" panose="020B0604020202020204" pitchFamily="34" charset="0"/>
              <a:buNone/>
            </a:pPr>
            <a:r>
              <a:rPr lang="en-US" b="1" dirty="0"/>
              <a:t>Performance Expenses</a:t>
            </a:r>
          </a:p>
          <a:p>
            <a:pPr marL="514350" lvl="2" indent="-285750"/>
            <a:r>
              <a:rPr lang="en-US" sz="2000" dirty="0"/>
              <a:t>Show Licensing</a:t>
            </a:r>
          </a:p>
          <a:p>
            <a:pPr marL="514350" lvl="2" indent="-285750"/>
            <a:r>
              <a:rPr lang="en-US" sz="2000" dirty="0"/>
              <a:t>Script/Music</a:t>
            </a:r>
          </a:p>
          <a:p>
            <a:pPr marL="514350" lvl="2" indent="-285750"/>
            <a:r>
              <a:rPr lang="en-US" sz="2000" dirty="0"/>
              <a:t>Set</a:t>
            </a:r>
          </a:p>
          <a:p>
            <a:pPr marL="514350" lvl="2" indent="-285750"/>
            <a:r>
              <a:rPr lang="en-US" sz="2000" dirty="0"/>
              <a:t>Front of House</a:t>
            </a:r>
          </a:p>
          <a:p>
            <a:pPr marL="0" indent="0">
              <a:spcBef>
                <a:spcPts val="2500"/>
              </a:spcBef>
              <a:buFont typeface="Arial" panose="020B0604020202020204" pitchFamily="34" charset="0"/>
              <a:buNone/>
            </a:pPr>
            <a:r>
              <a:rPr lang="en-US" b="1" dirty="0"/>
              <a:t>Fundraiser Expenses</a:t>
            </a:r>
          </a:p>
          <a:p>
            <a:pPr marL="514350" lvl="2" indent="-285750"/>
            <a:r>
              <a:rPr lang="en-US" sz="2000" dirty="0"/>
              <a:t>STAGE Costs</a:t>
            </a:r>
          </a:p>
          <a:p>
            <a:pPr marL="514350" lvl="2" indent="-285750"/>
            <a:r>
              <a:rPr lang="en-US" sz="2000" dirty="0"/>
              <a:t>Fundraising Costs</a:t>
            </a:r>
          </a:p>
          <a:p>
            <a:pPr marL="0" indent="0">
              <a:spcBef>
                <a:spcPts val="2500"/>
              </a:spcBef>
              <a:buFont typeface="Arial" panose="020B0604020202020204" pitchFamily="34" charset="0"/>
              <a:buNone/>
            </a:pPr>
            <a:r>
              <a:rPr lang="en-US" b="1" dirty="0"/>
              <a:t>Miscellaneous </a:t>
            </a:r>
            <a:endParaRPr lang="en-US" dirty="0"/>
          </a:p>
          <a:p>
            <a:pPr marL="514350" lvl="2" indent="-285750"/>
            <a:r>
              <a:rPr lang="en-US" sz="2000" dirty="0"/>
              <a:t>Student Educational Activities</a:t>
            </a:r>
          </a:p>
          <a:p>
            <a:pPr marL="514350" lvl="2" indent="-285750"/>
            <a:r>
              <a:rPr lang="en-US" sz="2000" dirty="0"/>
              <a:t>Booster Club Administration</a:t>
            </a:r>
          </a:p>
          <a:p>
            <a:pPr marL="514350" lvl="2" indent="-285750"/>
            <a:r>
              <a:rPr lang="en-US" sz="2000" dirty="0"/>
              <a:t>Student Scholarships </a:t>
            </a:r>
          </a:p>
        </p:txBody>
      </p:sp>
      <p:sp>
        <p:nvSpPr>
          <p:cNvPr id="9" name="TextBox 8">
            <a:extLst>
              <a:ext uri="{FF2B5EF4-FFF2-40B4-BE49-F238E27FC236}">
                <a16:creationId xmlns:a16="http://schemas.microsoft.com/office/drawing/2014/main" id="{D63D0EF3-94F3-C73B-FBA0-AA5ECF26C837}"/>
              </a:ext>
            </a:extLst>
          </p:cNvPr>
          <p:cNvSpPr txBox="1"/>
          <p:nvPr/>
        </p:nvSpPr>
        <p:spPr>
          <a:xfrm>
            <a:off x="8526616" y="1558264"/>
            <a:ext cx="3236759" cy="18852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t>Lighting</a:t>
            </a:r>
          </a:p>
          <a:p>
            <a:pPr marL="285750" indent="-285750">
              <a:lnSpc>
                <a:spcPct val="150000"/>
              </a:lnSpc>
              <a:buFont typeface="Arial" panose="020B0604020202020204" pitchFamily="34" charset="0"/>
              <a:buChar char="•"/>
            </a:pPr>
            <a:r>
              <a:rPr lang="en-US" sz="2000" dirty="0"/>
              <a:t>Sound</a:t>
            </a:r>
          </a:p>
          <a:p>
            <a:pPr marL="285750" indent="-285750">
              <a:lnSpc>
                <a:spcPct val="150000"/>
              </a:lnSpc>
              <a:buFont typeface="Arial" panose="020B0604020202020204" pitchFamily="34" charset="0"/>
              <a:buChar char="•"/>
            </a:pPr>
            <a:r>
              <a:rPr lang="en-US" sz="2000" dirty="0"/>
              <a:t>Props</a:t>
            </a:r>
          </a:p>
          <a:p>
            <a:pPr marL="285750" indent="-285750">
              <a:lnSpc>
                <a:spcPct val="150000"/>
              </a:lnSpc>
              <a:buFont typeface="Arial" panose="020B0604020202020204" pitchFamily="34" charset="0"/>
              <a:buChar char="•"/>
            </a:pPr>
            <a:r>
              <a:rPr lang="en-US" sz="2000" dirty="0"/>
              <a:t>Costumes</a:t>
            </a:r>
          </a:p>
        </p:txBody>
      </p:sp>
    </p:spTree>
    <p:extLst>
      <p:ext uri="{BB962C8B-B14F-4D97-AF65-F5344CB8AC3E}">
        <p14:creationId xmlns:p14="http://schemas.microsoft.com/office/powerpoint/2010/main" val="79146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fade">
                                      <p:cBhvr>
                                        <p:cTn id="29" dur="500"/>
                                        <p:tgtEl>
                                          <p:spTgt spid="7">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fade">
                                      <p:cBhvr>
                                        <p:cTn id="35" dur="500"/>
                                        <p:tgtEl>
                                          <p:spTgt spid="7">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8" end="8"/>
                                            </p:txEl>
                                          </p:spTgt>
                                        </p:tgtEl>
                                        <p:attrNameLst>
                                          <p:attrName>style.visibility</p:attrName>
                                        </p:attrNameLst>
                                      </p:cBhvr>
                                      <p:to>
                                        <p:strVal val="visible"/>
                                      </p:to>
                                    </p:set>
                                    <p:animEffect transition="in" filter="fade">
                                      <p:cBhvr>
                                        <p:cTn id="40" dur="500"/>
                                        <p:tgtEl>
                                          <p:spTgt spid="7">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Effect transition="in" filter="fade">
                                      <p:cBhvr>
                                        <p:cTn id="43" dur="500"/>
                                        <p:tgtEl>
                                          <p:spTgt spid="7">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7">
                                            <p:txEl>
                                              <p:pRg st="10" end="10"/>
                                            </p:txEl>
                                          </p:spTgt>
                                        </p:tgtEl>
                                        <p:attrNameLst>
                                          <p:attrName>style.visibility</p:attrName>
                                        </p:attrNameLst>
                                      </p:cBhvr>
                                      <p:to>
                                        <p:strVal val="visible"/>
                                      </p:to>
                                    </p:set>
                                    <p:animEffect transition="in" filter="fade">
                                      <p:cBhvr>
                                        <p:cTn id="46" dur="500"/>
                                        <p:tgtEl>
                                          <p:spTgt spid="7">
                                            <p:txEl>
                                              <p:pRg st="10" end="1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7">
                                            <p:txEl>
                                              <p:pRg st="11" end="11"/>
                                            </p:txEl>
                                          </p:spTgt>
                                        </p:tgtEl>
                                        <p:attrNameLst>
                                          <p:attrName>style.visibility</p:attrName>
                                        </p:attrNameLst>
                                      </p:cBhvr>
                                      <p:to>
                                        <p:strVal val="visible"/>
                                      </p:to>
                                    </p:set>
                                    <p:animEffect transition="in" filter="fade">
                                      <p:cBhvr>
                                        <p:cTn id="49"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88361E1-F19A-508C-280F-359008EC9A5C}"/>
              </a:ext>
            </a:extLst>
          </p:cNvPr>
          <p:cNvPicPr>
            <a:picLocks noChangeAspect="1"/>
          </p:cNvPicPr>
          <p:nvPr/>
        </p:nvPicPr>
        <p:blipFill>
          <a:blip r:embed="rId3"/>
          <a:srcRect l="11486" r="9854"/>
          <a:stretch>
            <a:fillRect/>
          </a:stretch>
        </p:blipFill>
        <p:spPr>
          <a:xfrm>
            <a:off x="5369981" y="957358"/>
            <a:ext cx="5922123" cy="5355613"/>
          </a:xfrm>
          <a:prstGeom prst="rect">
            <a:avLst/>
          </a:prstGeom>
        </p:spPr>
      </p:pic>
      <p:pic>
        <p:nvPicPr>
          <p:cNvPr id="12" name="Picture 11">
            <a:extLst>
              <a:ext uri="{FF2B5EF4-FFF2-40B4-BE49-F238E27FC236}">
                <a16:creationId xmlns:a16="http://schemas.microsoft.com/office/drawing/2014/main" id="{4AB08738-7DA0-67F7-4D69-C537BB4779EA}"/>
              </a:ext>
            </a:extLst>
          </p:cNvPr>
          <p:cNvPicPr>
            <a:picLocks noChangeAspect="1"/>
          </p:cNvPicPr>
          <p:nvPr/>
        </p:nvPicPr>
        <p:blipFill>
          <a:blip r:embed="rId4"/>
          <a:srcRect r="33815"/>
          <a:stretch>
            <a:fillRect/>
          </a:stretch>
        </p:blipFill>
        <p:spPr>
          <a:xfrm>
            <a:off x="18288" y="0"/>
            <a:ext cx="4216182" cy="6858000"/>
          </a:xfrm>
          <a:prstGeom prst="rect">
            <a:avLst/>
          </a:prstGeom>
        </p:spPr>
      </p:pic>
      <p:sp>
        <p:nvSpPr>
          <p:cNvPr id="15" name="Title 1">
            <a:extLst>
              <a:ext uri="{FF2B5EF4-FFF2-40B4-BE49-F238E27FC236}">
                <a16:creationId xmlns:a16="http://schemas.microsoft.com/office/drawing/2014/main" id="{0B5E20FF-40AC-3CBD-0C1F-2F7AF84DE6F1}"/>
              </a:ext>
            </a:extLst>
          </p:cNvPr>
          <p:cNvSpPr>
            <a:spLocks noGrp="1"/>
          </p:cNvSpPr>
          <p:nvPr>
            <p:ph type="title"/>
          </p:nvPr>
        </p:nvSpPr>
        <p:spPr>
          <a:xfrm>
            <a:off x="5313523" y="250270"/>
            <a:ext cx="6035040" cy="707088"/>
          </a:xfrm>
        </p:spPr>
        <p:txBody>
          <a:bodyPr vert="horz" lIns="91440" tIns="45720" rIns="91440" bIns="45720" rtlCol="0" anchor="b">
            <a:normAutofit/>
          </a:bodyPr>
          <a:lstStyle/>
          <a:p>
            <a:r>
              <a:rPr lang="en-US" dirty="0"/>
              <a:t>2024/25 Season Report </a:t>
            </a:r>
          </a:p>
        </p:txBody>
      </p:sp>
    </p:spTree>
    <p:extLst>
      <p:ext uri="{BB962C8B-B14F-4D97-AF65-F5344CB8AC3E}">
        <p14:creationId xmlns:p14="http://schemas.microsoft.com/office/powerpoint/2010/main" val="141923228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old coins with Dollar and Euro symbol on blue background with rising red arrows">
            <a:extLst>
              <a:ext uri="{FF2B5EF4-FFF2-40B4-BE49-F238E27FC236}">
                <a16:creationId xmlns:a16="http://schemas.microsoft.com/office/drawing/2014/main" id="{83175F49-D929-473B-B813-547401696622}"/>
              </a:ext>
            </a:extLst>
          </p:cNvPr>
          <p:cNvPicPr>
            <a:picLocks noGrp="1" noChangeAspect="1"/>
          </p:cNvPicPr>
          <p:nvPr>
            <p:ph sz="half" idx="1"/>
          </p:nvPr>
        </p:nvPicPr>
        <p:blipFill>
          <a:blip r:embed="rId3"/>
          <a:srcRect l="11618" r="55154" b="-2"/>
          <a:stretch>
            <a:fillRect/>
          </a:stretch>
        </p:blipFill>
        <p:spPr>
          <a:xfrm>
            <a:off x="8778240" y="10"/>
            <a:ext cx="3413760" cy="6857990"/>
          </a:xfrm>
          <a:prstGeom prst="rect">
            <a:avLst/>
          </a:prstGeom>
        </p:spPr>
      </p:pic>
      <p:sp>
        <p:nvSpPr>
          <p:cNvPr id="9" name="Title 1">
            <a:extLst>
              <a:ext uri="{FF2B5EF4-FFF2-40B4-BE49-F238E27FC236}">
                <a16:creationId xmlns:a16="http://schemas.microsoft.com/office/drawing/2014/main" id="{9FF67C55-0682-CFB1-6790-D067463267D0}"/>
              </a:ext>
            </a:extLst>
          </p:cNvPr>
          <p:cNvSpPr>
            <a:spLocks noGrp="1"/>
          </p:cNvSpPr>
          <p:nvPr>
            <p:ph type="title"/>
          </p:nvPr>
        </p:nvSpPr>
        <p:spPr>
          <a:xfrm>
            <a:off x="1321277" y="331281"/>
            <a:ext cx="6035040" cy="707088"/>
          </a:xfrm>
        </p:spPr>
        <p:txBody>
          <a:bodyPr vert="horz" lIns="91440" tIns="45720" rIns="91440" bIns="45720" rtlCol="0" anchor="b">
            <a:normAutofit/>
          </a:bodyPr>
          <a:lstStyle/>
          <a:p>
            <a:pPr algn="ctr"/>
            <a:r>
              <a:rPr lang="en-US" dirty="0"/>
              <a:t>2025/26 Season Budget </a:t>
            </a:r>
          </a:p>
        </p:txBody>
      </p:sp>
      <p:graphicFrame>
        <p:nvGraphicFramePr>
          <p:cNvPr id="14" name="Object 13">
            <a:extLst>
              <a:ext uri="{FF2B5EF4-FFF2-40B4-BE49-F238E27FC236}">
                <a16:creationId xmlns:a16="http://schemas.microsoft.com/office/drawing/2014/main" id="{BB5A2FC9-88B6-4035-1157-89EA5533ED7B}"/>
              </a:ext>
            </a:extLst>
          </p:cNvPr>
          <p:cNvGraphicFramePr>
            <a:graphicFrameLocks noChangeAspect="1"/>
          </p:cNvGraphicFramePr>
          <p:nvPr>
            <p:extLst>
              <p:ext uri="{D42A27DB-BD31-4B8C-83A1-F6EECF244321}">
                <p14:modId xmlns:p14="http://schemas.microsoft.com/office/powerpoint/2010/main" val="269701644"/>
              </p:ext>
            </p:extLst>
          </p:nvPr>
        </p:nvGraphicFramePr>
        <p:xfrm>
          <a:off x="308103" y="1369650"/>
          <a:ext cx="4030694" cy="4381133"/>
        </p:xfrm>
        <a:graphic>
          <a:graphicData uri="http://schemas.openxmlformats.org/presentationml/2006/ole">
            <mc:AlternateContent xmlns:mc="http://schemas.openxmlformats.org/markup-compatibility/2006">
              <mc:Choice xmlns:v="urn:schemas-microsoft-com:vml" Requires="v">
                <p:oleObj name="Worksheet" r:id="rId4" imgW="8810420" imgH="9577574" progId="Excel.Sheet.12">
                  <p:embed/>
                </p:oleObj>
              </mc:Choice>
              <mc:Fallback>
                <p:oleObj name="Worksheet" r:id="rId4" imgW="8810420" imgH="9577574" progId="Excel.Sheet.12">
                  <p:embed/>
                  <p:pic>
                    <p:nvPicPr>
                      <p:cNvPr id="0" name=""/>
                      <p:cNvPicPr/>
                      <p:nvPr/>
                    </p:nvPicPr>
                    <p:blipFill>
                      <a:blip r:embed="rId5"/>
                      <a:stretch>
                        <a:fillRect/>
                      </a:stretch>
                    </p:blipFill>
                    <p:spPr>
                      <a:xfrm>
                        <a:off x="308103" y="1369650"/>
                        <a:ext cx="4030694" cy="438113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C2961A0A-8E61-E67C-610F-8C0A8DE39638}"/>
              </a:ext>
            </a:extLst>
          </p:cNvPr>
          <p:cNvGraphicFramePr>
            <a:graphicFrameLocks noChangeAspect="1"/>
          </p:cNvGraphicFramePr>
          <p:nvPr>
            <p:extLst>
              <p:ext uri="{D42A27DB-BD31-4B8C-83A1-F6EECF244321}">
                <p14:modId xmlns:p14="http://schemas.microsoft.com/office/powerpoint/2010/main" val="1889244214"/>
              </p:ext>
            </p:extLst>
          </p:nvPr>
        </p:nvGraphicFramePr>
        <p:xfrm>
          <a:off x="4567119" y="1477652"/>
          <a:ext cx="4030693" cy="5093207"/>
        </p:xfrm>
        <a:graphic>
          <a:graphicData uri="http://schemas.openxmlformats.org/presentationml/2006/ole">
            <mc:AlternateContent xmlns:mc="http://schemas.openxmlformats.org/markup-compatibility/2006">
              <mc:Choice xmlns:v="urn:schemas-microsoft-com:vml" Requires="v">
                <p:oleObj name="Worksheet" r:id="rId6" imgW="8810420" imgH="11134670" progId="Excel.Sheet.12">
                  <p:embed/>
                </p:oleObj>
              </mc:Choice>
              <mc:Fallback>
                <p:oleObj name="Worksheet" r:id="rId6" imgW="8810420" imgH="11134670" progId="Excel.Sheet.12">
                  <p:embed/>
                  <p:pic>
                    <p:nvPicPr>
                      <p:cNvPr id="0" name=""/>
                      <p:cNvPicPr/>
                      <p:nvPr/>
                    </p:nvPicPr>
                    <p:blipFill>
                      <a:blip r:embed="rId7"/>
                      <a:stretch>
                        <a:fillRect/>
                      </a:stretch>
                    </p:blipFill>
                    <p:spPr>
                      <a:xfrm>
                        <a:off x="4567119" y="1477652"/>
                        <a:ext cx="4030693" cy="5093207"/>
                      </a:xfrm>
                      <a:prstGeom prst="rect">
                        <a:avLst/>
                      </a:prstGeom>
                    </p:spPr>
                  </p:pic>
                </p:oleObj>
              </mc:Fallback>
            </mc:AlternateContent>
          </a:graphicData>
        </a:graphic>
      </p:graphicFrame>
    </p:spTree>
    <p:extLst>
      <p:ext uri="{BB962C8B-B14F-4D97-AF65-F5344CB8AC3E}">
        <p14:creationId xmlns:p14="http://schemas.microsoft.com/office/powerpoint/2010/main" val="287602760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74A130-E916-C100-494B-B8F97CB276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9C3D0-1DEA-1BBD-9181-C3E3DEE63B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old coins with Dollar and Euro symbol on blue background with rising red arrows">
            <a:extLst>
              <a:ext uri="{FF2B5EF4-FFF2-40B4-BE49-F238E27FC236}">
                <a16:creationId xmlns:a16="http://schemas.microsoft.com/office/drawing/2014/main" id="{C0AA47CA-77C4-9439-681A-462AB770EA46}"/>
              </a:ext>
            </a:extLst>
          </p:cNvPr>
          <p:cNvPicPr>
            <a:picLocks noGrp="1" noChangeAspect="1"/>
          </p:cNvPicPr>
          <p:nvPr>
            <p:ph sz="half" idx="1"/>
          </p:nvPr>
        </p:nvPicPr>
        <p:blipFill>
          <a:blip r:embed="rId3"/>
          <a:srcRect t="-2" r="66772"/>
          <a:stretch>
            <a:fillRect/>
          </a:stretch>
        </p:blipFill>
        <p:spPr>
          <a:xfrm>
            <a:off x="8778240" y="10"/>
            <a:ext cx="3413760" cy="6857990"/>
          </a:xfrm>
          <a:prstGeom prst="rect">
            <a:avLst/>
          </a:prstGeom>
        </p:spPr>
      </p:pic>
      <p:sp>
        <p:nvSpPr>
          <p:cNvPr id="9" name="Title 1">
            <a:extLst>
              <a:ext uri="{FF2B5EF4-FFF2-40B4-BE49-F238E27FC236}">
                <a16:creationId xmlns:a16="http://schemas.microsoft.com/office/drawing/2014/main" id="{DA20A3EE-F325-2D92-2332-311C21390449}"/>
              </a:ext>
            </a:extLst>
          </p:cNvPr>
          <p:cNvSpPr>
            <a:spLocks noGrp="1"/>
          </p:cNvSpPr>
          <p:nvPr>
            <p:ph type="title"/>
          </p:nvPr>
        </p:nvSpPr>
        <p:spPr>
          <a:xfrm>
            <a:off x="1321277" y="375421"/>
            <a:ext cx="6035040" cy="707088"/>
          </a:xfrm>
        </p:spPr>
        <p:txBody>
          <a:bodyPr vert="horz" lIns="91440" tIns="45720" rIns="91440" bIns="45720" rtlCol="0" anchor="b">
            <a:normAutofit/>
          </a:bodyPr>
          <a:lstStyle/>
          <a:p>
            <a:pPr algn="ctr"/>
            <a:r>
              <a:rPr lang="en-US" dirty="0"/>
              <a:t>2025/26 Season Budget </a:t>
            </a:r>
          </a:p>
        </p:txBody>
      </p:sp>
      <p:graphicFrame>
        <p:nvGraphicFramePr>
          <p:cNvPr id="3" name="Object 2">
            <a:extLst>
              <a:ext uri="{FF2B5EF4-FFF2-40B4-BE49-F238E27FC236}">
                <a16:creationId xmlns:a16="http://schemas.microsoft.com/office/drawing/2014/main" id="{C2A16C72-91F7-D98F-4478-D29CC13A886A}"/>
              </a:ext>
            </a:extLst>
          </p:cNvPr>
          <p:cNvGraphicFramePr>
            <a:graphicFrameLocks noChangeAspect="1"/>
          </p:cNvGraphicFramePr>
          <p:nvPr>
            <p:extLst>
              <p:ext uri="{D42A27DB-BD31-4B8C-83A1-F6EECF244321}">
                <p14:modId xmlns:p14="http://schemas.microsoft.com/office/powerpoint/2010/main" val="4187571883"/>
              </p:ext>
            </p:extLst>
          </p:nvPr>
        </p:nvGraphicFramePr>
        <p:xfrm>
          <a:off x="1513364" y="1064442"/>
          <a:ext cx="5751513" cy="5418137"/>
        </p:xfrm>
        <a:graphic>
          <a:graphicData uri="http://schemas.openxmlformats.org/presentationml/2006/ole">
            <mc:AlternateContent xmlns:mc="http://schemas.openxmlformats.org/markup-compatibility/2006">
              <mc:Choice xmlns:v="urn:schemas-microsoft-com:vml" Requires="v">
                <p:oleObj name="Worksheet" r:id="rId4" imgW="8810420" imgH="8301166" progId="Excel.Sheet.12">
                  <p:embed/>
                </p:oleObj>
              </mc:Choice>
              <mc:Fallback>
                <p:oleObj name="Worksheet" r:id="rId4" imgW="8810420" imgH="8301166" progId="Excel.Sheet.12">
                  <p:embed/>
                  <p:pic>
                    <p:nvPicPr>
                      <p:cNvPr id="0" name=""/>
                      <p:cNvPicPr/>
                      <p:nvPr/>
                    </p:nvPicPr>
                    <p:blipFill>
                      <a:blip r:embed="rId5"/>
                      <a:stretch>
                        <a:fillRect/>
                      </a:stretch>
                    </p:blipFill>
                    <p:spPr>
                      <a:xfrm>
                        <a:off x="1513364" y="1064442"/>
                        <a:ext cx="5751513" cy="5418137"/>
                      </a:xfrm>
                      <a:prstGeom prst="rect">
                        <a:avLst/>
                      </a:prstGeom>
                    </p:spPr>
                  </p:pic>
                </p:oleObj>
              </mc:Fallback>
            </mc:AlternateContent>
          </a:graphicData>
        </a:graphic>
      </p:graphicFrame>
    </p:spTree>
    <p:extLst>
      <p:ext uri="{BB962C8B-B14F-4D97-AF65-F5344CB8AC3E}">
        <p14:creationId xmlns:p14="http://schemas.microsoft.com/office/powerpoint/2010/main" val="187669327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F3A4C3-2817-D58A-6EF8-5C04BA5B7BD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84CF432-CE3B-14B5-020C-CA0985DB2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old coins with Dollar and Euro symbol on blue background with rising red arrows">
            <a:extLst>
              <a:ext uri="{FF2B5EF4-FFF2-40B4-BE49-F238E27FC236}">
                <a16:creationId xmlns:a16="http://schemas.microsoft.com/office/drawing/2014/main" id="{AF9752DF-5A09-878F-F2D3-51B2C5DC7CC2}"/>
              </a:ext>
            </a:extLst>
          </p:cNvPr>
          <p:cNvPicPr>
            <a:picLocks noGrp="1" noChangeAspect="1"/>
          </p:cNvPicPr>
          <p:nvPr>
            <p:ph sz="half" idx="1"/>
          </p:nvPr>
        </p:nvPicPr>
        <p:blipFill>
          <a:blip r:embed="rId3"/>
          <a:srcRect l="27774" t="-2" r="38998"/>
          <a:stretch>
            <a:fillRect/>
          </a:stretch>
        </p:blipFill>
        <p:spPr>
          <a:xfrm>
            <a:off x="8778240" y="10"/>
            <a:ext cx="3413760" cy="6857990"/>
          </a:xfrm>
          <a:prstGeom prst="rect">
            <a:avLst/>
          </a:prstGeom>
        </p:spPr>
      </p:pic>
      <p:sp>
        <p:nvSpPr>
          <p:cNvPr id="9" name="Title 1">
            <a:extLst>
              <a:ext uri="{FF2B5EF4-FFF2-40B4-BE49-F238E27FC236}">
                <a16:creationId xmlns:a16="http://schemas.microsoft.com/office/drawing/2014/main" id="{3D6BD583-9868-936D-0477-7019ECA1F4E4}"/>
              </a:ext>
            </a:extLst>
          </p:cNvPr>
          <p:cNvSpPr>
            <a:spLocks noGrp="1"/>
          </p:cNvSpPr>
          <p:nvPr>
            <p:ph type="title"/>
          </p:nvPr>
        </p:nvSpPr>
        <p:spPr>
          <a:xfrm>
            <a:off x="1321277" y="375421"/>
            <a:ext cx="6035040" cy="707088"/>
          </a:xfrm>
        </p:spPr>
        <p:txBody>
          <a:bodyPr vert="horz" lIns="91440" tIns="45720" rIns="91440" bIns="45720" rtlCol="0" anchor="b">
            <a:normAutofit/>
          </a:bodyPr>
          <a:lstStyle/>
          <a:p>
            <a:pPr algn="ctr"/>
            <a:r>
              <a:rPr lang="en-US" dirty="0"/>
              <a:t>2025/26 Season Budget </a:t>
            </a:r>
          </a:p>
        </p:txBody>
      </p:sp>
      <p:graphicFrame>
        <p:nvGraphicFramePr>
          <p:cNvPr id="2" name="Object 1">
            <a:extLst>
              <a:ext uri="{FF2B5EF4-FFF2-40B4-BE49-F238E27FC236}">
                <a16:creationId xmlns:a16="http://schemas.microsoft.com/office/drawing/2014/main" id="{67B32849-657E-05BE-0DF2-7C84538C8B17}"/>
              </a:ext>
            </a:extLst>
          </p:cNvPr>
          <p:cNvGraphicFramePr>
            <a:graphicFrameLocks noChangeAspect="1"/>
          </p:cNvGraphicFramePr>
          <p:nvPr>
            <p:extLst>
              <p:ext uri="{D42A27DB-BD31-4B8C-83A1-F6EECF244321}">
                <p14:modId xmlns:p14="http://schemas.microsoft.com/office/powerpoint/2010/main" val="4186868742"/>
              </p:ext>
            </p:extLst>
          </p:nvPr>
        </p:nvGraphicFramePr>
        <p:xfrm>
          <a:off x="617591" y="1408347"/>
          <a:ext cx="7525644" cy="4881989"/>
        </p:xfrm>
        <a:graphic>
          <a:graphicData uri="http://schemas.openxmlformats.org/presentationml/2006/ole">
            <mc:AlternateContent xmlns:mc="http://schemas.openxmlformats.org/markup-compatibility/2006">
              <mc:Choice xmlns:v="urn:schemas-microsoft-com:vml" Requires="v">
                <p:oleObj name="Worksheet" r:id="rId4" imgW="5924732" imgH="3843281" progId="Excel.Sheet.12">
                  <p:embed/>
                </p:oleObj>
              </mc:Choice>
              <mc:Fallback>
                <p:oleObj name="Worksheet" r:id="rId4" imgW="5924732" imgH="3843281" progId="Excel.Sheet.12">
                  <p:embed/>
                  <p:pic>
                    <p:nvPicPr>
                      <p:cNvPr id="0" name=""/>
                      <p:cNvPicPr/>
                      <p:nvPr/>
                    </p:nvPicPr>
                    <p:blipFill>
                      <a:blip r:embed="rId5"/>
                      <a:stretch>
                        <a:fillRect/>
                      </a:stretch>
                    </p:blipFill>
                    <p:spPr>
                      <a:xfrm>
                        <a:off x="617591" y="1408347"/>
                        <a:ext cx="7525644" cy="4881989"/>
                      </a:xfrm>
                      <a:prstGeom prst="rect">
                        <a:avLst/>
                      </a:prstGeom>
                    </p:spPr>
                  </p:pic>
                </p:oleObj>
              </mc:Fallback>
            </mc:AlternateContent>
          </a:graphicData>
        </a:graphic>
      </p:graphicFrame>
    </p:spTree>
    <p:extLst>
      <p:ext uri="{BB962C8B-B14F-4D97-AF65-F5344CB8AC3E}">
        <p14:creationId xmlns:p14="http://schemas.microsoft.com/office/powerpoint/2010/main" val="968259835"/>
      </p:ext>
    </p:extLst>
  </p:cSld>
  <p:clrMapOvr>
    <a:masterClrMapping/>
  </p:clrMapOvr>
  <p:transition>
    <p:fade/>
  </p:transition>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82</TotalTime>
  <Words>644</Words>
  <Application>Microsoft Office PowerPoint</Application>
  <PresentationFormat>Widescreen</PresentationFormat>
  <Paragraphs>72</Paragraphs>
  <Slides>10</Slides>
  <Notes>10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5" baseType="lpstr">
      <vt:lpstr>Aptos</vt:lpstr>
      <vt:lpstr>Arial</vt:lpstr>
      <vt:lpstr>Neue Haas Grotesk Text Pro</vt:lpstr>
      <vt:lpstr>VanillaVTI</vt:lpstr>
      <vt:lpstr>Microsoft Excel Worksheet</vt:lpstr>
      <vt:lpstr>Booster Club Budget Financial Report</vt:lpstr>
      <vt:lpstr>Topics:</vt:lpstr>
      <vt:lpstr>Financial Policies</vt:lpstr>
      <vt:lpstr>Sources of Income</vt:lpstr>
      <vt:lpstr>Breakdown of Expenditures</vt:lpstr>
      <vt:lpstr>2024/25 Season Report </vt:lpstr>
      <vt:lpstr>2025/26 Season Budget </vt:lpstr>
      <vt:lpstr>2025/26 Season Budget </vt:lpstr>
      <vt:lpstr>2025/26 Season Budget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Clark</dc:creator>
  <cp:lastModifiedBy>Michael Clark</cp:lastModifiedBy>
  <cp:revision>1</cp:revision>
  <dcterms:created xsi:type="dcterms:W3CDTF">2025-08-20T00:25:05Z</dcterms:created>
  <dcterms:modified xsi:type="dcterms:W3CDTF">2025-08-20T01:47:07Z</dcterms:modified>
</cp:coreProperties>
</file>